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 id="274" r:id="rId18"/>
    <p:sldId id="275" r:id="rId19"/>
    <p:sldId id="272"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6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5D5AFC37-1457-4566-BD21-1335EA727EE7}" type="datetimeFigureOut">
              <a:rPr lang="ru-RU" smtClean="0"/>
              <a:pPr/>
              <a:t>18.01.2022</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218DED21-4A75-4242-8802-507E844744FB}"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D5AFC37-1457-4566-BD21-1335EA727EE7}"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218DED21-4A75-4242-8802-507E844744F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D5AFC37-1457-4566-BD21-1335EA727EE7}"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218DED21-4A75-4242-8802-507E844744F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D5AFC37-1457-4566-BD21-1335EA727EE7}"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218DED21-4A75-4242-8802-507E844744FB}"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D5AFC37-1457-4566-BD21-1335EA727EE7}"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218DED21-4A75-4242-8802-507E844744FB}"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D5AFC37-1457-4566-BD21-1335EA727EE7}" type="datetimeFigureOut">
              <a:rPr lang="ru-RU" smtClean="0"/>
              <a:pPr/>
              <a:t>18.01.2022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218DED21-4A75-4242-8802-507E844744FB}"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D5AFC37-1457-4566-BD21-1335EA727EE7}" type="datetimeFigureOut">
              <a:rPr lang="ru-RU" smtClean="0"/>
              <a:pPr/>
              <a:t>18.01.2022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218DED21-4A75-4242-8802-507E844744FB}"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D5AFC37-1457-4566-BD21-1335EA727EE7}" type="datetimeFigureOut">
              <a:rPr lang="ru-RU" smtClean="0"/>
              <a:pPr/>
              <a:t>18.01.2022</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218DED21-4A75-4242-8802-507E844744FB}"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D5AFC37-1457-4566-BD21-1335EA727EE7}" type="datetimeFigureOut">
              <a:rPr lang="ru-RU" smtClean="0"/>
              <a:pPr/>
              <a:t>18.01.2022</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218DED21-4A75-4242-8802-507E844744FB}"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D5AFC37-1457-4566-BD21-1335EA727EE7}" type="datetimeFigureOut">
              <a:rPr lang="ru-RU" smtClean="0"/>
              <a:pPr/>
              <a:t>18.01.2022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218DED21-4A75-4242-8802-507E844744FB}"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5D5AFC37-1457-4566-BD21-1335EA727EE7}" type="datetimeFigureOut">
              <a:rPr lang="ru-RU" smtClean="0"/>
              <a:pPr/>
              <a:t>18.01.2022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218DED21-4A75-4242-8802-507E844744FB}"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D5AFC37-1457-4566-BD21-1335EA727EE7}" type="datetimeFigureOut">
              <a:rPr lang="ru-RU" smtClean="0"/>
              <a:pPr/>
              <a:t>18.01.2022</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18DED21-4A75-4242-8802-507E844744FB}"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polismed.com/subject-stress.html" TargetMode="External"/><Relationship Id="rId2" Type="http://schemas.openxmlformats.org/officeDocument/2006/relationships/hyperlink" Target="https://www.polismed.com/subject-kalendar-beremennosti.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1259632" y="188640"/>
            <a:ext cx="7406640" cy="1472184"/>
          </a:xfrm>
        </p:spPr>
        <p:txBody>
          <a:bodyPr>
            <a:noAutofit/>
          </a:bodyPr>
          <a:lstStyle/>
          <a:p>
            <a:r>
              <a:rPr lang="ru-RU" sz="4800" b="1" dirty="0" smtClean="0"/>
              <a:t>Дети с синдромом Дауна</a:t>
            </a:r>
            <a:r>
              <a:rPr lang="ru-RU" sz="4800" dirty="0" smtClean="0"/>
              <a:t/>
            </a:r>
            <a:br>
              <a:rPr lang="ru-RU" sz="4800" dirty="0" smtClean="0"/>
            </a:br>
            <a:endParaRPr lang="ru-RU" sz="4800" b="1" dirty="0"/>
          </a:p>
        </p:txBody>
      </p:sp>
      <p:sp>
        <p:nvSpPr>
          <p:cNvPr id="5" name="Подзаголовок 4"/>
          <p:cNvSpPr>
            <a:spLocks noGrp="1"/>
          </p:cNvSpPr>
          <p:nvPr>
            <p:ph type="subTitle" idx="1"/>
          </p:nvPr>
        </p:nvSpPr>
        <p:spPr>
          <a:xfrm>
            <a:off x="1475656" y="4869160"/>
            <a:ext cx="7406640" cy="1752600"/>
          </a:xfrm>
        </p:spPr>
        <p:txBody>
          <a:bodyPr/>
          <a:lstStyle/>
          <a:p>
            <a:pPr algn="r"/>
            <a:r>
              <a:rPr lang="ru-RU" dirty="0" smtClean="0"/>
              <a:t>Степанова Наталья Ивановна</a:t>
            </a:r>
          </a:p>
          <a:p>
            <a:pPr algn="r"/>
            <a:r>
              <a:rPr lang="ru-RU" smtClean="0"/>
              <a:t>учитель </a:t>
            </a:r>
            <a:r>
              <a:rPr lang="ru-RU" dirty="0" smtClean="0"/>
              <a:t>биологии</a:t>
            </a:r>
            <a:endParaRPr lang="ru-RU" dirty="0"/>
          </a:p>
        </p:txBody>
      </p:sp>
      <p:pic>
        <p:nvPicPr>
          <p:cNvPr id="6" name="Содержимое 5" descr="0034-034-.png"/>
          <p:cNvPicPr>
            <a:picLocks noGrp="1" noChangeAspect="1"/>
          </p:cNvPicPr>
          <p:nvPr>
            <p:ph idx="4294967295"/>
          </p:nvPr>
        </p:nvPicPr>
        <p:blipFill>
          <a:blip r:embed="rId2" cstate="print"/>
          <a:stretch>
            <a:fillRect/>
          </a:stretch>
        </p:blipFill>
        <p:spPr>
          <a:xfrm>
            <a:off x="1259632" y="1844824"/>
            <a:ext cx="7499350" cy="285432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Воображение</a:t>
            </a:r>
            <a:br>
              <a:rPr lang="ru-RU" dirty="0" smtClean="0"/>
            </a:br>
            <a:endParaRPr lang="ru-RU" dirty="0"/>
          </a:p>
        </p:txBody>
      </p:sp>
      <p:sp>
        <p:nvSpPr>
          <p:cNvPr id="3" name="Содержимое 2"/>
          <p:cNvSpPr>
            <a:spLocks noGrp="1"/>
          </p:cNvSpPr>
          <p:nvPr>
            <p:ph idx="1"/>
          </p:nvPr>
        </p:nvSpPr>
        <p:spPr/>
        <p:txBody>
          <a:bodyPr/>
          <a:lstStyle/>
          <a:p>
            <a:r>
              <a:rPr lang="ru-RU" dirty="0" smtClean="0"/>
              <a:t> </a:t>
            </a:r>
            <a:r>
              <a:rPr lang="ru-RU" sz="2000" dirty="0" smtClean="0"/>
              <a:t>Образ не возникает в воображении, а воспринимается лишь зрительно. Не способны соотносить части рисунка и соединять их в целое изображение не могут.</a:t>
            </a:r>
          </a:p>
          <a:p>
            <a:endParaRPr lang="ru-RU" sz="2000" dirty="0"/>
          </a:p>
        </p:txBody>
      </p:sp>
      <p:pic>
        <p:nvPicPr>
          <p:cNvPr id="4" name="Рисунок 3" descr="hello_html_7ec6f1e0.jpg"/>
          <p:cNvPicPr>
            <a:picLocks noChangeAspect="1"/>
          </p:cNvPicPr>
          <p:nvPr/>
        </p:nvPicPr>
        <p:blipFill>
          <a:blip r:embed="rId2" cstate="print"/>
          <a:stretch>
            <a:fillRect/>
          </a:stretch>
        </p:blipFill>
        <p:spPr>
          <a:xfrm>
            <a:off x="2483768" y="3049096"/>
            <a:ext cx="5400600" cy="3476248"/>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Эмоционально-волевая сфера</a:t>
            </a:r>
            <a:br>
              <a:rPr lang="ru-RU" dirty="0" smtClean="0"/>
            </a:br>
            <a:endParaRPr lang="ru-RU" dirty="0"/>
          </a:p>
        </p:txBody>
      </p:sp>
      <p:sp>
        <p:nvSpPr>
          <p:cNvPr id="3" name="Содержимое 2"/>
          <p:cNvSpPr>
            <a:spLocks noGrp="1"/>
          </p:cNvSpPr>
          <p:nvPr>
            <p:ph idx="1"/>
          </p:nvPr>
        </p:nvSpPr>
        <p:spPr/>
        <p:txBody>
          <a:bodyPr>
            <a:normAutofit fontScale="70000" lnSpcReduction="20000"/>
          </a:bodyPr>
          <a:lstStyle/>
          <a:p>
            <a:r>
              <a:rPr lang="ru-RU" dirty="0" smtClean="0"/>
              <a:t> У детей с синдромом Дауна отмечаются сохранность элементарных эмоций. Большинство из них ласковы, привязчивы. Некоторые выражают положительные эмоции ко всем взрослым, вступают с ними в контакт, некоторые – преимущественно к тем, с которыми они постоянно общаются. У детей положительные эмоции наблюдаются чаще, чем отрицательные. При неудаче они обычно не огорчаются. Не всегда могут правильно оценить результаты своей деятельности, и эмоция удовольствия обычно сопровождает окончание задания, которое при этом может быть выполнено неправильно. Доступны страх, радость, грусть. Обычно эмоциональные реакции по глубине не соответствуют причине, вызвавшей их. Чаще они выражены недостаточно ярко, хотя встречаются и слишком сильные переживания по незначительному поводу.</a:t>
            </a: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Личность</a:t>
            </a:r>
            <a:br>
              <a:rPr lang="ru-RU" dirty="0" smtClean="0"/>
            </a:br>
            <a:endParaRPr lang="ru-RU" dirty="0"/>
          </a:p>
        </p:txBody>
      </p:sp>
      <p:sp>
        <p:nvSpPr>
          <p:cNvPr id="3" name="Содержимое 2"/>
          <p:cNvSpPr>
            <a:spLocks noGrp="1"/>
          </p:cNvSpPr>
          <p:nvPr>
            <p:ph idx="1"/>
          </p:nvPr>
        </p:nvSpPr>
        <p:spPr/>
        <p:txBody>
          <a:bodyPr>
            <a:normAutofit fontScale="92500" lnSpcReduction="10000"/>
          </a:bodyPr>
          <a:lstStyle/>
          <a:p>
            <a:r>
              <a:rPr lang="ru-RU" dirty="0" smtClean="0"/>
              <a:t> В личностном плане этим детям в большей степени свойственна внушаемость, подражательность действиям и поступкам других людей. У некоторых из этих детей наблюдаются </a:t>
            </a:r>
            <a:r>
              <a:rPr lang="ru-RU" dirty="0" err="1" smtClean="0"/>
              <a:t>эпилептоидные</a:t>
            </a:r>
            <a:r>
              <a:rPr lang="ru-RU" dirty="0" smtClean="0"/>
              <a:t> черты характера: эгоцентризм, чрезмерная аккуратность. Однако большинству детей присущи положительные личностные качества: они ласковы, дружелюбны, уравновешенны.</a:t>
            </a: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4000" dirty="0" smtClean="0">
                <a:solidFill>
                  <a:schemeClr val="accent6">
                    <a:lumMod val="50000"/>
                  </a:schemeClr>
                </a:solidFill>
              </a:rPr>
              <a:t>Познавательная деятельность детей с синдромом Дауна</a:t>
            </a:r>
            <a:endParaRPr lang="ru-RU" dirty="0">
              <a:solidFill>
                <a:schemeClr val="accent6">
                  <a:lumMod val="50000"/>
                </a:schemeClr>
              </a:solidFill>
            </a:endParaRPr>
          </a:p>
        </p:txBody>
      </p:sp>
      <p:sp>
        <p:nvSpPr>
          <p:cNvPr id="3" name="Содержимое 2"/>
          <p:cNvSpPr>
            <a:spLocks noGrp="1"/>
          </p:cNvSpPr>
          <p:nvPr>
            <p:ph idx="1"/>
          </p:nvPr>
        </p:nvSpPr>
        <p:spPr>
          <a:xfrm>
            <a:off x="755576" y="1484784"/>
            <a:ext cx="8178112" cy="4763616"/>
          </a:xfrm>
        </p:spPr>
        <p:txBody>
          <a:bodyPr>
            <a:normAutofit fontScale="85000" lnSpcReduction="10000"/>
          </a:bodyPr>
          <a:lstStyle/>
          <a:p>
            <a:r>
              <a:rPr lang="ru-RU" sz="3400" dirty="0" smtClean="0"/>
              <a:t>Ошибочны представления что этим детям доступна только наглядно-действенная форма мышления, также зачастую они могут выполнять  задания по наглядно0образному и логическому мышлению, если те построены с опорой на зрительное восприятие.</a:t>
            </a:r>
          </a:p>
          <a:p>
            <a:r>
              <a:rPr lang="ru-RU" sz="3400" dirty="0" err="1" smtClean="0"/>
              <a:t>Самообслуживающий</a:t>
            </a:r>
            <a:r>
              <a:rPr lang="ru-RU" sz="3400" dirty="0" smtClean="0"/>
              <a:t>  труд у детей с синдромом Дауна активно формируется в дошкольном периоде и к  6 годам большинство детей уже обслуживают себя самостоятельно или с небольшой помощью взрослых.</a:t>
            </a:r>
          </a:p>
          <a:p>
            <a:endParaRPr lang="ru-RU" dirty="0" smtClean="0"/>
          </a:p>
          <a:p>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dirty="0" smtClean="0"/>
              <a:t>Формирование учебных навыков у детей с синдромом Дауна.</a:t>
            </a:r>
            <a:endParaRPr lang="ru-RU" sz="3600" dirty="0"/>
          </a:p>
        </p:txBody>
      </p:sp>
      <p:sp>
        <p:nvSpPr>
          <p:cNvPr id="3" name="Содержимое 2"/>
          <p:cNvSpPr>
            <a:spLocks noGrp="1"/>
          </p:cNvSpPr>
          <p:nvPr>
            <p:ph idx="1"/>
          </p:nvPr>
        </p:nvSpPr>
        <p:spPr>
          <a:xfrm>
            <a:off x="971600" y="1556792"/>
            <a:ext cx="7962088" cy="5112568"/>
          </a:xfrm>
        </p:spPr>
        <p:txBody>
          <a:bodyPr>
            <a:normAutofit fontScale="70000" lnSpcReduction="20000"/>
          </a:bodyPr>
          <a:lstStyle/>
          <a:p>
            <a:r>
              <a:rPr lang="ru-RU" dirty="0" smtClean="0"/>
              <a:t>Не все дети овладевают чтением и письмом.</a:t>
            </a:r>
          </a:p>
          <a:p>
            <a:r>
              <a:rPr lang="ru-RU" dirty="0" smtClean="0"/>
              <a:t>У тех детей, которые овладели чтением отмечается, что навыки чтения развиты лучше, чем навыки </a:t>
            </a:r>
            <a:r>
              <a:rPr lang="ru-RU" dirty="0" err="1" smtClean="0"/>
              <a:t>импрессивной</a:t>
            </a:r>
            <a:r>
              <a:rPr lang="ru-RU" dirty="0" smtClean="0"/>
              <a:t> и экспрессивной речи, отмечается положительное влияние чтения на качество устной речи.</a:t>
            </a:r>
          </a:p>
          <a:p>
            <a:r>
              <a:rPr lang="ru-RU" dirty="0" smtClean="0"/>
              <a:t> При обучении письму часто сказываются двигательные трудности, чтобы их обойти некоторые авторы предлагают использовать компьютер, однако это может нарушить связь между двигательными и слуховыми образами элементов слов. Лучше такую работу начинать, когда у ребенка уже будут сформированы простейшие графические навыки.</a:t>
            </a:r>
          </a:p>
          <a:p>
            <a:r>
              <a:rPr lang="ru-RU" dirty="0" smtClean="0"/>
              <a:t>Навыки счета для детей с синдромом Дауна значительно сложнее, чем навыки письма. Особые сложности в понимании абстрактной природы числа. Большие трудности обусловлены нарушением речевого развития учащихся.</a:t>
            </a:r>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ЦЕЛИ КОРРЕКЦИОННОЙ РАБОТЫ</a:t>
            </a:r>
            <a:endParaRPr lang="ru-RU" dirty="0"/>
          </a:p>
        </p:txBody>
      </p:sp>
      <p:sp>
        <p:nvSpPr>
          <p:cNvPr id="3" name="Содержимое 2"/>
          <p:cNvSpPr>
            <a:spLocks noGrp="1"/>
          </p:cNvSpPr>
          <p:nvPr>
            <p:ph idx="1"/>
          </p:nvPr>
        </p:nvSpPr>
        <p:spPr>
          <a:xfrm>
            <a:off x="971600" y="1447800"/>
            <a:ext cx="7962088" cy="5149552"/>
          </a:xfrm>
        </p:spPr>
        <p:txBody>
          <a:bodyPr>
            <a:normAutofit fontScale="85000" lnSpcReduction="20000"/>
          </a:bodyPr>
          <a:lstStyle/>
          <a:p>
            <a:r>
              <a:rPr lang="ru-RU" dirty="0" smtClean="0"/>
              <a:t>1. Стимулировать развитие познавательной деятельности ребенка с синдромом Дауна.</a:t>
            </a:r>
          </a:p>
          <a:p>
            <a:r>
              <a:rPr lang="ru-RU" dirty="0" smtClean="0"/>
              <a:t>2. Создавать условия для социального развития ребенка, формирования навыков коммуникации с детьми и взрослыми. </a:t>
            </a:r>
          </a:p>
          <a:p>
            <a:r>
              <a:rPr lang="ru-RU" dirty="0" smtClean="0"/>
              <a:t>3. Развивать </a:t>
            </a:r>
            <a:r>
              <a:rPr lang="ru-RU" dirty="0" err="1" smtClean="0"/>
              <a:t>импрессивную</a:t>
            </a:r>
            <a:r>
              <a:rPr lang="ru-RU" dirty="0" smtClean="0"/>
              <a:t> и экспрессивную речь ребенка. </a:t>
            </a:r>
          </a:p>
          <a:p>
            <a:r>
              <a:rPr lang="ru-RU" dirty="0" smtClean="0"/>
              <a:t>4. Развивать личностные качества ребенка. </a:t>
            </a:r>
          </a:p>
          <a:p>
            <a:r>
              <a:rPr lang="ru-RU" dirty="0" smtClean="0"/>
              <a:t>5. Подготовить ребенка к дальнейшей социализации .</a:t>
            </a:r>
          </a:p>
          <a:p>
            <a:r>
              <a:rPr lang="ru-RU" dirty="0" smtClean="0"/>
              <a:t> 6. Вовлекать родителей в совместную реализацию целей индивидуального плана работы с ребенком.</a:t>
            </a:r>
          </a:p>
          <a:p>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t>
            </a:r>
            <a:r>
              <a:rPr lang="ru-RU" sz="3100" dirty="0" smtClean="0"/>
              <a:t>РЕКОМЕНДАЦИИ ПЕДАГОГАМ ПО РАБОТЕ С ДЕТЬМИ С СИНДРОМОМ ДАУНА.</a:t>
            </a:r>
            <a:r>
              <a:rPr lang="ru-RU" dirty="0" smtClean="0"/>
              <a:t/>
            </a:r>
            <a:br>
              <a:rPr lang="ru-RU" dirty="0" smtClean="0"/>
            </a:br>
            <a:endParaRPr lang="ru-RU" dirty="0"/>
          </a:p>
        </p:txBody>
      </p:sp>
      <p:sp>
        <p:nvSpPr>
          <p:cNvPr id="3" name="Содержимое 2"/>
          <p:cNvSpPr>
            <a:spLocks noGrp="1"/>
          </p:cNvSpPr>
          <p:nvPr>
            <p:ph idx="1"/>
          </p:nvPr>
        </p:nvSpPr>
        <p:spPr>
          <a:xfrm>
            <a:off x="971600" y="1447800"/>
            <a:ext cx="7962088" cy="5410200"/>
          </a:xfrm>
        </p:spPr>
        <p:txBody>
          <a:bodyPr>
            <a:normAutofit fontScale="55000" lnSpcReduction="20000"/>
          </a:bodyPr>
          <a:lstStyle/>
          <a:p>
            <a:r>
              <a:rPr lang="ru-RU" dirty="0" smtClean="0"/>
              <a:t>1) Всегда помните – что у такого ребенка есть свои надежды, мечты, права и достоинства, несмотря на его состояние, он – личность. </a:t>
            </a:r>
          </a:p>
          <a:p>
            <a:r>
              <a:rPr lang="ru-RU" dirty="0" smtClean="0"/>
              <a:t>2) Каждый ребенок может проявлять свои чувства, так же как и любой другой ребенок. Не стоит искать «проявления синдрома» в поведении ребенка, его эмоциях. </a:t>
            </a:r>
          </a:p>
          <a:p>
            <a:r>
              <a:rPr lang="ru-RU" dirty="0" smtClean="0"/>
              <a:t>3) Помните, что основные потребности ребенка с синдромом Дауна ничем не отличаются от потребностей любого другого ребенка. </a:t>
            </a:r>
          </a:p>
          <a:p>
            <a:r>
              <a:rPr lang="ru-RU" dirty="0" smtClean="0"/>
              <a:t>4) Нередко родители «нормальных» детей опасаются, что их ребенок общается со сверстником с Синдромом Дауна. Такое непонимание является огромной проблемой  общества, как для детей с синдромом Дауна, так и для их родителей. Педагогический коллектив, коллектив класса должны учиться быть толерантными по отношению к каждому «особому» школьнику. </a:t>
            </a:r>
          </a:p>
          <a:p>
            <a:r>
              <a:rPr lang="ru-RU" dirty="0" smtClean="0"/>
              <a:t>5) Помните, что ребенок с синдромом Дауна в классном коллективе не должен оттягивать на себя Ваше внимание и всецело занимать вашу жизнь. Не относитесь к нему, как к «кресту», который нужно нести. </a:t>
            </a:r>
          </a:p>
          <a:p>
            <a:r>
              <a:rPr lang="ru-RU" dirty="0" smtClean="0"/>
              <a:t>6) Ребенок с синдромом Дауна не только нуждается в любви своих родных, но и в общении и дружбе со сверстниками, которым его предстоит научить. </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332656"/>
            <a:ext cx="7962088" cy="1084982"/>
          </a:xfrm>
        </p:spPr>
        <p:txBody>
          <a:bodyPr>
            <a:noAutofit/>
          </a:bodyPr>
          <a:lstStyle/>
          <a:p>
            <a:r>
              <a:rPr lang="ru-RU" sz="2800" dirty="0" smtClean="0"/>
              <a:t/>
            </a:r>
            <a:br>
              <a:rPr lang="ru-RU" sz="2800" dirty="0" smtClean="0"/>
            </a:br>
            <a:r>
              <a:rPr lang="ru-RU" sz="2800" dirty="0" smtClean="0"/>
              <a:t>Рекомендации членам педагогического коллектива по созданию условий успешного обучения детей с синдромом Дауна </a:t>
            </a:r>
            <a:br>
              <a:rPr lang="ru-RU" sz="2800" dirty="0" smtClean="0"/>
            </a:br>
            <a:endParaRPr lang="ru-RU" sz="2800" dirty="0"/>
          </a:p>
        </p:txBody>
      </p:sp>
      <p:sp>
        <p:nvSpPr>
          <p:cNvPr id="3" name="Содержимое 2"/>
          <p:cNvSpPr>
            <a:spLocks noGrp="1"/>
          </p:cNvSpPr>
          <p:nvPr>
            <p:ph idx="1"/>
          </p:nvPr>
        </p:nvSpPr>
        <p:spPr>
          <a:xfrm>
            <a:off x="827584" y="1484784"/>
            <a:ext cx="8106104" cy="5373216"/>
          </a:xfrm>
        </p:spPr>
        <p:txBody>
          <a:bodyPr>
            <a:normAutofit fontScale="47500" lnSpcReduction="20000"/>
          </a:bodyPr>
          <a:lstStyle/>
          <a:p>
            <a:r>
              <a:rPr lang="ru-RU" sz="4200" dirty="0" smtClean="0"/>
              <a:t>1) Главное условие, предшествующее процессу обучения и воспитания, и сопровождающее его - обязательное изучение индивидуальных особенностей каждого ребёнка и осуществление индивидуального подхода к каждому обучающемуся. </a:t>
            </a:r>
          </a:p>
          <a:p>
            <a:r>
              <a:rPr lang="ru-RU" sz="4200" dirty="0" smtClean="0"/>
              <a:t>2) При планировании и организации коррекционной работы исходить из возможностей ребёнка и уровня его развития: задание должно лежать в зоне умеренной трудности, а в дальнейшем - усложняться. </a:t>
            </a:r>
          </a:p>
          <a:p>
            <a:r>
              <a:rPr lang="ru-RU" sz="4200" dirty="0" smtClean="0"/>
              <a:t>3) Одним из важнейших элементов учебно-воспитательного процесса является единство требований и настойчивость всех педагогов и сопровождающих ребёнка специалистов. </a:t>
            </a:r>
          </a:p>
          <a:p>
            <a:r>
              <a:rPr lang="ru-RU" sz="4200" dirty="0" smtClean="0"/>
              <a:t>4) Необходимо создание условий для улучшения возможностей развития ребёнка в целом и организация помощи ребёнку там, где ему сложно. </a:t>
            </a:r>
          </a:p>
          <a:p>
            <a:r>
              <a:rPr lang="ru-RU" sz="4200" dirty="0" smtClean="0"/>
              <a:t>5) Цель и результаты не должны быть слишком отдалены по времени от начала выполнения задания, они должны быть значимы для учащегося. </a:t>
            </a:r>
          </a:p>
          <a:p>
            <a:r>
              <a:rPr lang="ru-RU" sz="4200" dirty="0" smtClean="0"/>
              <a:t>6) Необходимо обеспечить ученику переживание успеха на фоне определённой затраты усилий. </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1680" y="274638"/>
            <a:ext cx="7242008" cy="274042"/>
          </a:xfrm>
        </p:spPr>
        <p:txBody>
          <a:bodyPr>
            <a:normAutofit fontScale="90000"/>
          </a:bodyPr>
          <a:lstStyle/>
          <a:p>
            <a:endParaRPr lang="ru-RU" dirty="0"/>
          </a:p>
        </p:txBody>
      </p:sp>
      <p:sp>
        <p:nvSpPr>
          <p:cNvPr id="3" name="Содержимое 2"/>
          <p:cNvSpPr>
            <a:spLocks noGrp="1"/>
          </p:cNvSpPr>
          <p:nvPr>
            <p:ph idx="1"/>
          </p:nvPr>
        </p:nvSpPr>
        <p:spPr>
          <a:xfrm>
            <a:off x="1043608" y="764704"/>
            <a:ext cx="7890080" cy="5832648"/>
          </a:xfrm>
        </p:spPr>
        <p:txBody>
          <a:bodyPr>
            <a:normAutofit fontScale="47500" lnSpcReduction="20000"/>
          </a:bodyPr>
          <a:lstStyle/>
          <a:p>
            <a:r>
              <a:rPr lang="ru-RU" dirty="0" smtClean="0"/>
              <a:t>7) Коррекционные занятия проводятся по мере выявления психологом индивидуальных проблем в развитии и обучении.</a:t>
            </a:r>
          </a:p>
          <a:p>
            <a:r>
              <a:rPr lang="ru-RU" dirty="0" smtClean="0"/>
              <a:t> 8) Содержание индивидуальных занятий должно исключать формальный механический подход (натаскивание на формирование отдельных навыков). </a:t>
            </a:r>
          </a:p>
          <a:p>
            <a:r>
              <a:rPr lang="ru-RU" dirty="0" smtClean="0"/>
              <a:t>9) При подготовке и проведении занятий необходимо использовать различного рода игровые ситуации, дидактические игры, игровые упражнения, задачи. </a:t>
            </a:r>
          </a:p>
          <a:p>
            <a:r>
              <a:rPr lang="ru-RU" dirty="0" smtClean="0"/>
              <a:t>10) Рекомендуется применять технические средства обучения (ТСО), стимулирующие воображение и мышление учащихся, разнообразное оборудование и яркую,  привлекательную наглядность, а также натуральные предметы и их объёмные изображения, макеты. </a:t>
            </a:r>
          </a:p>
          <a:p>
            <a:r>
              <a:rPr lang="ru-RU" dirty="0" smtClean="0"/>
              <a:t>11) Необходимо чаще использовать и создавать ситуации для естественной речевой среды, спонтанных речевых высказываний, дополнительной стимуляции: </a:t>
            </a:r>
          </a:p>
          <a:p>
            <a:r>
              <a:rPr lang="ru-RU" dirty="0" smtClean="0"/>
              <a:t>• переспрашивать, просить повторить слово, </a:t>
            </a:r>
          </a:p>
          <a:p>
            <a:r>
              <a:rPr lang="ru-RU" dirty="0" smtClean="0"/>
              <a:t>• выражать одобрение и стимулировать дальнейшие действия (словами «хорошо», «а дальше»), </a:t>
            </a:r>
          </a:p>
          <a:p>
            <a:r>
              <a:rPr lang="ru-RU" dirty="0" smtClean="0"/>
              <a:t>• задавать вопросы о том, почему ребёнок выполнил то или иное действие, </a:t>
            </a:r>
          </a:p>
          <a:p>
            <a:r>
              <a:rPr lang="ru-RU" dirty="0" smtClean="0"/>
              <a:t>• задавать наводящие вопросы или высказывать критические выражения, </a:t>
            </a:r>
          </a:p>
          <a:p>
            <a:r>
              <a:rPr lang="ru-RU" dirty="0" smtClean="0"/>
              <a:t>• подсказывать, давать совет действовать тем или иным способом, </a:t>
            </a:r>
          </a:p>
          <a:p>
            <a:r>
              <a:rPr lang="ru-RU" dirty="0" smtClean="0"/>
              <a:t>• демонстрировать действия и просить повторить их самостоятельно,</a:t>
            </a:r>
          </a:p>
          <a:p>
            <a:r>
              <a:rPr lang="ru-RU" dirty="0" smtClean="0"/>
              <a:t> • обучать тому, как надо выполнять задания. </a:t>
            </a:r>
          </a:p>
          <a:p>
            <a:r>
              <a:rPr lang="ru-RU" dirty="0" smtClean="0"/>
              <a:t>12) Следующее условие успешной работы – постоянное взаимодействие с родителями, ежедневные индивидуальные консультации по методикам преподавания изучаемого материала, информирование о достижениях и неудачах, обсуждение и выбор.</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Заголовок 10"/>
          <p:cNvSpPr>
            <a:spLocks noGrp="1"/>
          </p:cNvSpPr>
          <p:nvPr>
            <p:ph type="title"/>
          </p:nvPr>
        </p:nvSpPr>
        <p:spPr/>
        <p:txBody>
          <a:bodyPr/>
          <a:lstStyle/>
          <a:p>
            <a:endParaRPr lang="ru-RU"/>
          </a:p>
        </p:txBody>
      </p:sp>
      <p:sp>
        <p:nvSpPr>
          <p:cNvPr id="3" name="Содержимое 2"/>
          <p:cNvSpPr>
            <a:spLocks noGrp="1"/>
          </p:cNvSpPr>
          <p:nvPr>
            <p:ph idx="1"/>
          </p:nvPr>
        </p:nvSpPr>
        <p:spPr>
          <a:xfrm>
            <a:off x="1331640" y="260648"/>
            <a:ext cx="7602048" cy="5987752"/>
          </a:xfrm>
        </p:spPr>
        <p:txBody>
          <a:bodyPr>
            <a:normAutofit/>
          </a:bodyPr>
          <a:lstStyle/>
          <a:p>
            <a:pPr algn="ctr">
              <a:buNone/>
            </a:pPr>
            <a:r>
              <a:rPr lang="ru-RU" sz="9600" dirty="0" smtClean="0">
                <a:solidFill>
                  <a:schemeClr val="accent6">
                    <a:lumMod val="50000"/>
                  </a:schemeClr>
                </a:solidFill>
              </a:rPr>
              <a:t>Спасибо </a:t>
            </a:r>
          </a:p>
          <a:p>
            <a:pPr algn="ctr">
              <a:buNone/>
            </a:pPr>
            <a:r>
              <a:rPr lang="ru-RU" sz="9600" dirty="0" smtClean="0">
                <a:solidFill>
                  <a:schemeClr val="accent6">
                    <a:lumMod val="50000"/>
                  </a:schemeClr>
                </a:solidFill>
              </a:rPr>
              <a:t>   за  внимание!!!!</a:t>
            </a:r>
          </a:p>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lstStyle/>
          <a:p>
            <a:r>
              <a:rPr lang="ru-RU" dirty="0" smtClean="0"/>
              <a:t>Историческая справка</a:t>
            </a:r>
            <a:endParaRPr lang="ru-RU" dirty="0"/>
          </a:p>
        </p:txBody>
      </p:sp>
      <p:sp>
        <p:nvSpPr>
          <p:cNvPr id="7" name="Содержимое 6"/>
          <p:cNvSpPr>
            <a:spLocks noGrp="1"/>
          </p:cNvSpPr>
          <p:nvPr>
            <p:ph idx="1"/>
          </p:nvPr>
        </p:nvSpPr>
        <p:spPr>
          <a:xfrm>
            <a:off x="899592" y="1196752"/>
            <a:ext cx="8064896" cy="5400600"/>
          </a:xfrm>
        </p:spPr>
        <p:txBody>
          <a:bodyPr>
            <a:normAutofit fontScale="40000" lnSpcReduction="20000"/>
          </a:bodyPr>
          <a:lstStyle/>
          <a:p>
            <a:pPr fontAlgn="base">
              <a:buNone/>
            </a:pPr>
            <a:r>
              <a:rPr lang="ru-RU" sz="4000" dirty="0" smtClean="0"/>
              <a:t>Впервые признаки людей с синдромом Дауна описал в 1866 году английский врач </a:t>
            </a:r>
          </a:p>
          <a:p>
            <a:pPr fontAlgn="base">
              <a:buNone/>
            </a:pPr>
            <a:r>
              <a:rPr lang="ru-RU" sz="4000" dirty="0" smtClean="0"/>
              <a:t>Джон </a:t>
            </a:r>
            <a:r>
              <a:rPr lang="ru-RU" sz="4000" dirty="0" err="1" smtClean="0"/>
              <a:t>Лэнгдон</a:t>
            </a:r>
            <a:r>
              <a:rPr lang="ru-RU" sz="4000" dirty="0" smtClean="0"/>
              <a:t> Даун , чье имя и послужило названием для данного синдрома. </a:t>
            </a:r>
          </a:p>
          <a:p>
            <a:pPr fontAlgn="base">
              <a:buNone/>
            </a:pPr>
            <a:r>
              <a:rPr lang="ru-RU" sz="4000" dirty="0" smtClean="0"/>
              <a:t> Причина же синдрома была обнаружена лишь в 1959 году французским ученым  </a:t>
            </a:r>
          </a:p>
          <a:p>
            <a:pPr fontAlgn="base">
              <a:buNone/>
            </a:pPr>
            <a:r>
              <a:rPr lang="ru-RU" sz="4000" dirty="0" smtClean="0"/>
              <a:t>                                                                                                                                       </a:t>
            </a:r>
            <a:r>
              <a:rPr lang="ru-RU" sz="4000" dirty="0" err="1" smtClean="0"/>
              <a:t>Жеромом</a:t>
            </a:r>
            <a:r>
              <a:rPr lang="ru-RU" sz="4000" dirty="0" smtClean="0"/>
              <a:t> </a:t>
            </a:r>
            <a:r>
              <a:rPr lang="ru-RU" sz="4000" dirty="0" err="1" smtClean="0"/>
              <a:t>Леженом</a:t>
            </a:r>
            <a:r>
              <a:rPr lang="ru-RU" sz="4000" dirty="0" smtClean="0"/>
              <a:t> .</a:t>
            </a:r>
          </a:p>
          <a:p>
            <a:pPr algn="ctr" fontAlgn="base">
              <a:buNone/>
            </a:pPr>
            <a:endParaRPr lang="ru-RU" sz="2800" dirty="0" smtClean="0"/>
          </a:p>
          <a:p>
            <a:pPr fontAlgn="base">
              <a:buNone/>
            </a:pPr>
            <a:endParaRPr lang="ru-RU" sz="2800" dirty="0" smtClean="0"/>
          </a:p>
          <a:p>
            <a:pPr algn="ctr" fontAlgn="base">
              <a:buNone/>
            </a:pPr>
            <a:endParaRPr lang="ru-RU" sz="2800" dirty="0" smtClean="0"/>
          </a:p>
          <a:p>
            <a:pPr algn="ctr" fontAlgn="base">
              <a:buNone/>
            </a:pPr>
            <a:endParaRPr lang="ru-RU" sz="2800" dirty="0" smtClean="0"/>
          </a:p>
          <a:p>
            <a:pPr algn="ctr" fontAlgn="base">
              <a:buNone/>
            </a:pPr>
            <a:endParaRPr lang="ru-RU" sz="2800" dirty="0" smtClean="0"/>
          </a:p>
          <a:p>
            <a:pPr algn="ctr" fontAlgn="base">
              <a:buNone/>
            </a:pPr>
            <a:endParaRPr lang="ru-RU" sz="2800" dirty="0" smtClean="0"/>
          </a:p>
          <a:p>
            <a:pPr algn="ctr" fontAlgn="base">
              <a:buNone/>
            </a:pPr>
            <a:endParaRPr lang="ru-RU" sz="2800" dirty="0" smtClean="0"/>
          </a:p>
          <a:p>
            <a:pPr algn="ctr" fontAlgn="base">
              <a:buNone/>
            </a:pPr>
            <a:endParaRPr lang="ru-RU" sz="2800" dirty="0" smtClean="0"/>
          </a:p>
          <a:p>
            <a:pPr algn="ctr" fontAlgn="base">
              <a:buNone/>
            </a:pPr>
            <a:endParaRPr lang="ru-RU" sz="2800" dirty="0" smtClean="0"/>
          </a:p>
          <a:p>
            <a:pPr algn="ctr" fontAlgn="base">
              <a:buNone/>
            </a:pPr>
            <a:endParaRPr lang="ru-RU" sz="2800" dirty="0" smtClean="0"/>
          </a:p>
          <a:p>
            <a:pPr fontAlgn="base">
              <a:buNone/>
            </a:pPr>
            <a:endParaRPr lang="ru-RU" sz="4000" dirty="0" smtClean="0"/>
          </a:p>
          <a:p>
            <a:pPr fontAlgn="base">
              <a:buNone/>
            </a:pPr>
            <a:endParaRPr lang="ru-RU" sz="4000" dirty="0" smtClean="0"/>
          </a:p>
          <a:p>
            <a:pPr fontAlgn="base">
              <a:buNone/>
            </a:pPr>
            <a:r>
              <a:rPr lang="ru-RU" sz="4000" dirty="0" smtClean="0"/>
              <a:t>Синдром возникает из-за процесса расхождения хромосом при </a:t>
            </a:r>
          </a:p>
          <a:p>
            <a:pPr fontAlgn="base">
              <a:buNone/>
            </a:pPr>
            <a:r>
              <a:rPr lang="ru-RU" sz="4000" dirty="0" smtClean="0"/>
              <a:t>образовании гамет (яйцеклеток и сперматозоидов), в результате чего </a:t>
            </a:r>
          </a:p>
          <a:p>
            <a:pPr fontAlgn="base">
              <a:buNone/>
            </a:pPr>
            <a:r>
              <a:rPr lang="ru-RU" sz="4000" dirty="0" smtClean="0"/>
              <a:t>ребенок получает от матери (в 90% случаев) или от отца (в 10% случаев) </a:t>
            </a:r>
          </a:p>
          <a:p>
            <a:pPr fontAlgn="base">
              <a:buNone/>
            </a:pPr>
            <a:r>
              <a:rPr lang="ru-RU" sz="4000" dirty="0" smtClean="0"/>
              <a:t>лишнюю 21-ю хромосому. У большинства больных синдромом Дауна </a:t>
            </a:r>
          </a:p>
          <a:p>
            <a:pPr fontAlgn="base">
              <a:buNone/>
            </a:pPr>
            <a:r>
              <a:rPr lang="ru-RU" sz="4000" dirty="0" smtClean="0"/>
              <a:t>имеется три 21-х хромосомы вместо положенных двух; в 5 8% случаев </a:t>
            </a:r>
          </a:p>
          <a:p>
            <a:pPr fontAlgn="base">
              <a:buNone/>
            </a:pPr>
            <a:r>
              <a:rPr lang="ru-RU" sz="4000" dirty="0" smtClean="0"/>
              <a:t>аномалия связана с присутствием не целой лишней хромосомы, а ее фрагментов.</a:t>
            </a:r>
          </a:p>
          <a:p>
            <a:endParaRPr lang="ru-RU" dirty="0"/>
          </a:p>
        </p:txBody>
      </p:sp>
      <p:pic>
        <p:nvPicPr>
          <p:cNvPr id="8" name="Рисунок 7" descr="400px-Portrait_of_John_Langdon_Down_(c_1870)_by_Sydney_Hodges.jpg"/>
          <p:cNvPicPr>
            <a:picLocks noChangeAspect="1"/>
          </p:cNvPicPr>
          <p:nvPr/>
        </p:nvPicPr>
        <p:blipFill>
          <a:blip r:embed="rId2" cstate="print"/>
          <a:stretch>
            <a:fillRect/>
          </a:stretch>
        </p:blipFill>
        <p:spPr>
          <a:xfrm>
            <a:off x="1115616" y="2348880"/>
            <a:ext cx="1872208" cy="2160240"/>
          </a:xfrm>
          <a:prstGeom prst="rect">
            <a:avLst/>
          </a:prstGeom>
        </p:spPr>
      </p:pic>
      <p:pic>
        <p:nvPicPr>
          <p:cNvPr id="9" name="Рисунок 8" descr="img31.jpg"/>
          <p:cNvPicPr>
            <a:picLocks noChangeAspect="1"/>
          </p:cNvPicPr>
          <p:nvPr/>
        </p:nvPicPr>
        <p:blipFill>
          <a:blip r:embed="rId3" cstate="print"/>
          <a:stretch>
            <a:fillRect/>
          </a:stretch>
        </p:blipFill>
        <p:spPr>
          <a:xfrm>
            <a:off x="3131840" y="2492896"/>
            <a:ext cx="3218013" cy="1944216"/>
          </a:xfrm>
          <a:prstGeom prst="rect">
            <a:avLst/>
          </a:prstGeom>
        </p:spPr>
      </p:pic>
      <p:pic>
        <p:nvPicPr>
          <p:cNvPr id="10" name="Рисунок 9" descr="LEZHEN_ZHerom1.jpg"/>
          <p:cNvPicPr>
            <a:picLocks noChangeAspect="1"/>
          </p:cNvPicPr>
          <p:nvPr/>
        </p:nvPicPr>
        <p:blipFill>
          <a:blip r:embed="rId4" cstate="print"/>
          <a:stretch>
            <a:fillRect/>
          </a:stretch>
        </p:blipFill>
        <p:spPr>
          <a:xfrm>
            <a:off x="6588224" y="2420888"/>
            <a:ext cx="1944216" cy="2092047"/>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ПОНЯТИЕ СИНДРОМ ДАУНА </a:t>
            </a:r>
            <a:endParaRPr lang="ru-RU" dirty="0"/>
          </a:p>
        </p:txBody>
      </p:sp>
      <p:sp>
        <p:nvSpPr>
          <p:cNvPr id="3" name="Содержимое 2"/>
          <p:cNvSpPr>
            <a:spLocks noGrp="1"/>
          </p:cNvSpPr>
          <p:nvPr>
            <p:ph idx="1"/>
          </p:nvPr>
        </p:nvSpPr>
        <p:spPr>
          <a:xfrm>
            <a:off x="1115616" y="1447800"/>
            <a:ext cx="7818072" cy="5077544"/>
          </a:xfrm>
        </p:spPr>
        <p:txBody>
          <a:bodyPr>
            <a:noAutofit/>
          </a:bodyPr>
          <a:lstStyle/>
          <a:p>
            <a:r>
              <a:rPr lang="ru-RU" sz="2800" dirty="0" smtClean="0"/>
              <a:t>Частота рождения детей с синдромом Дауна примерно 1 на 600-900 новорожденных.</a:t>
            </a:r>
          </a:p>
          <a:p>
            <a:r>
              <a:rPr lang="ru-RU" sz="2800" dirty="0" smtClean="0"/>
              <a:t> Болезнь Дауна (используется в России) Синдром Дауна (общемировая практика) Синдром Дауна не является болезнью, а одна из форм олигофрении, обусловленной аномалией хромосомного набора.</a:t>
            </a:r>
          </a:p>
          <a:p>
            <a:r>
              <a:rPr lang="ru-RU" sz="2800" dirty="0" smtClean="0"/>
              <a:t>Слово «синдром» означает набор признаков или характерных черт. При употреблении этого термина предпочтительнее форма «синдром Дауна», а не «болезнь Дауна».</a:t>
            </a:r>
            <a:endParaRPr lang="ru-RU"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Факторы и патологии, которые могут привести к синдрому Дауна</a:t>
            </a:r>
            <a:endParaRPr lang="ru-RU" sz="3200" dirty="0"/>
          </a:p>
        </p:txBody>
      </p:sp>
      <p:sp>
        <p:nvSpPr>
          <p:cNvPr id="3" name="Содержимое 2"/>
          <p:cNvSpPr>
            <a:spLocks noGrp="1"/>
          </p:cNvSpPr>
          <p:nvPr>
            <p:ph idx="1"/>
          </p:nvPr>
        </p:nvSpPr>
        <p:spPr>
          <a:xfrm>
            <a:off x="1187624" y="1412776"/>
            <a:ext cx="7746064" cy="4835624"/>
          </a:xfrm>
        </p:spPr>
        <p:txBody>
          <a:bodyPr>
            <a:normAutofit/>
          </a:bodyPr>
          <a:lstStyle/>
          <a:p>
            <a:r>
              <a:rPr lang="ru-RU" b="1" dirty="0" smtClean="0"/>
              <a:t> </a:t>
            </a:r>
            <a:r>
              <a:rPr lang="ru-RU" sz="2000" b="1" dirty="0" smtClean="0"/>
              <a:t>Синдром Дауна – генетическая патология, </a:t>
            </a:r>
            <a:r>
              <a:rPr lang="ru-RU" sz="2000" dirty="0" smtClean="0"/>
              <a:t>которая появляется у плода в момент зачатия, когда происходит слияние яйцеклетки и сперматозоида. </a:t>
            </a:r>
          </a:p>
          <a:p>
            <a:r>
              <a:rPr lang="ru-RU" sz="2000" dirty="0" smtClean="0"/>
              <a:t>Болезни матери во время </a:t>
            </a:r>
            <a:r>
              <a:rPr lang="ru-RU" sz="2000" dirty="0" smtClean="0">
                <a:hlinkClick r:id="rId2"/>
              </a:rPr>
              <a:t>беременности</a:t>
            </a:r>
            <a:r>
              <a:rPr lang="ru-RU" sz="2000" dirty="0" smtClean="0"/>
              <a:t>, </a:t>
            </a:r>
            <a:r>
              <a:rPr lang="ru-RU" sz="2000" dirty="0" smtClean="0">
                <a:hlinkClick r:id="rId3"/>
              </a:rPr>
              <a:t>стрессы</a:t>
            </a:r>
            <a:r>
              <a:rPr lang="ru-RU" sz="2000" dirty="0" smtClean="0"/>
              <a:t>, вредные привычки родителей, неправильное питание, тяжелые роды не могут повлиять на появление у ребенка синдрома Дауна. Этот диагноз выявляется с помощью анализа крови ребенка или матери во время беременности. </a:t>
            </a:r>
          </a:p>
          <a:p>
            <a:pPr>
              <a:buNone/>
            </a:pPr>
            <a:r>
              <a:rPr lang="ru-RU" sz="1900" b="1" dirty="0" smtClean="0"/>
              <a:t>Браки между близкими родственниками.</a:t>
            </a:r>
            <a:r>
              <a:rPr lang="ru-RU" sz="1900" dirty="0" smtClean="0"/>
              <a:t/>
            </a:r>
            <a:br>
              <a:rPr lang="ru-RU" sz="1900" dirty="0" smtClean="0"/>
            </a:br>
            <a:r>
              <a:rPr lang="ru-RU" sz="1900" dirty="0" smtClean="0"/>
              <a:t> </a:t>
            </a:r>
            <a:r>
              <a:rPr lang="ru-RU" sz="1900" b="1" dirty="0" smtClean="0"/>
              <a:t>Ранние беременности младше 18 лет. </a:t>
            </a:r>
            <a:endParaRPr lang="ru-RU" sz="1900" dirty="0" smtClean="0"/>
          </a:p>
          <a:p>
            <a:pPr>
              <a:buNone/>
            </a:pPr>
            <a:r>
              <a:rPr lang="ru-RU" sz="1900" b="1" dirty="0" smtClean="0"/>
              <a:t>      Возраст матери старше 35 лет.</a:t>
            </a:r>
            <a:r>
              <a:rPr lang="ru-RU" sz="1900" dirty="0" smtClean="0"/>
              <a:t/>
            </a:r>
            <a:br>
              <a:rPr lang="ru-RU" sz="1900" dirty="0" smtClean="0"/>
            </a:br>
            <a:r>
              <a:rPr lang="ru-RU" sz="1900" dirty="0" smtClean="0"/>
              <a:t> </a:t>
            </a:r>
            <a:r>
              <a:rPr lang="ru-RU" sz="1900" b="1" dirty="0" smtClean="0"/>
              <a:t>Возраст отца старше 45 лет. </a:t>
            </a:r>
            <a:r>
              <a:rPr lang="ru-RU" sz="1900" dirty="0" smtClean="0"/>
              <a:t/>
            </a:r>
            <a:br>
              <a:rPr lang="ru-RU" sz="1900" dirty="0" smtClean="0"/>
            </a:br>
            <a:r>
              <a:rPr lang="ru-RU" sz="1900" dirty="0" smtClean="0"/>
              <a:t> </a:t>
            </a:r>
            <a:r>
              <a:rPr lang="ru-RU" sz="1900" b="1" dirty="0" smtClean="0"/>
              <a:t>Родители являются носителями </a:t>
            </a:r>
            <a:r>
              <a:rPr lang="ru-RU" sz="1900" b="1" dirty="0" err="1" smtClean="0"/>
              <a:t>транслокации</a:t>
            </a:r>
            <a:r>
              <a:rPr lang="ru-RU" sz="1900" b="1" dirty="0" smtClean="0"/>
              <a:t> 21-й хромосомы.</a:t>
            </a:r>
            <a:endParaRPr lang="ru-RU" sz="1900" dirty="0" smtClean="0"/>
          </a:p>
          <a:p>
            <a:endParaRPr lang="ru-RU"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Физические особенности ребенка с синдромом Дауна</a:t>
            </a:r>
            <a:endParaRPr lang="ru-RU" dirty="0"/>
          </a:p>
        </p:txBody>
      </p:sp>
      <p:sp>
        <p:nvSpPr>
          <p:cNvPr id="3" name="Содержимое 2"/>
          <p:cNvSpPr>
            <a:spLocks noGrp="1"/>
          </p:cNvSpPr>
          <p:nvPr>
            <p:ph idx="1"/>
          </p:nvPr>
        </p:nvSpPr>
        <p:spPr>
          <a:xfrm>
            <a:off x="683568" y="1412776"/>
            <a:ext cx="8460432" cy="5445224"/>
          </a:xfrm>
        </p:spPr>
        <p:txBody>
          <a:bodyPr>
            <a:normAutofit fontScale="25000" lnSpcReduction="20000"/>
          </a:bodyPr>
          <a:lstStyle/>
          <a:p>
            <a:pPr>
              <a:buNone/>
            </a:pPr>
            <a:r>
              <a:rPr lang="ru-RU" sz="4000" dirty="0" smtClean="0"/>
              <a:t> </a:t>
            </a:r>
            <a:r>
              <a:rPr lang="ru-RU" sz="7200" dirty="0" smtClean="0"/>
              <a:t>Внешний вид и поведение каждого человека, в  первую очередь определяются генами. из-за наличия дополнительного генетического материала – лишней хромосомы в 21 паре – у детей с синдромом Дауна появляются такие телесные особенности, которые делают их не похожими на родителей, братьев, сестёр или детей, не имеющих хромосомных нарушений. </a:t>
            </a:r>
          </a:p>
          <a:p>
            <a:pPr fontAlgn="base"/>
            <a:r>
              <a:rPr lang="ru-RU" sz="7200" dirty="0" smtClean="0"/>
              <a:t>плоское лицо;</a:t>
            </a:r>
          </a:p>
          <a:p>
            <a:pPr fontAlgn="base"/>
            <a:r>
              <a:rPr lang="ru-RU" sz="7200" dirty="0" smtClean="0"/>
              <a:t>монголоидный разрез глаз;</a:t>
            </a:r>
          </a:p>
          <a:p>
            <a:pPr fontAlgn="base"/>
            <a:r>
              <a:rPr lang="ru-RU" sz="7200" dirty="0" smtClean="0"/>
              <a:t>язык толстый, со складками и</a:t>
            </a:r>
          </a:p>
          <a:p>
            <a:pPr fontAlgn="base"/>
            <a:r>
              <a:rPr lang="ru-RU" sz="7200" dirty="0" smtClean="0"/>
              <a:t> глубокими бороздами,</a:t>
            </a:r>
          </a:p>
          <a:p>
            <a:pPr fontAlgn="base"/>
            <a:r>
              <a:rPr lang="ru-RU" sz="7200" dirty="0" smtClean="0"/>
              <a:t>укороченный череп;</a:t>
            </a:r>
          </a:p>
          <a:p>
            <a:pPr fontAlgn="base"/>
            <a:r>
              <a:rPr lang="ru-RU" sz="7200" dirty="0" err="1" smtClean="0"/>
              <a:t>гиперподвижность</a:t>
            </a:r>
            <a:r>
              <a:rPr lang="ru-RU" sz="7200" dirty="0" smtClean="0"/>
              <a:t> суставов;</a:t>
            </a:r>
          </a:p>
          <a:p>
            <a:pPr fontAlgn="base"/>
            <a:r>
              <a:rPr lang="ru-RU" sz="7200" dirty="0" smtClean="0"/>
              <a:t>плоская форма затылка;</a:t>
            </a:r>
          </a:p>
          <a:p>
            <a:pPr fontAlgn="base"/>
            <a:r>
              <a:rPr lang="ru-RU" sz="7200" dirty="0" smtClean="0"/>
              <a:t>недоразвитие средних </a:t>
            </a:r>
          </a:p>
          <a:p>
            <a:pPr fontAlgn="base">
              <a:buNone/>
            </a:pPr>
            <a:r>
              <a:rPr lang="ru-RU" sz="7200" dirty="0" smtClean="0"/>
              <a:t>      фаланг пальцев;</a:t>
            </a:r>
          </a:p>
          <a:p>
            <a:pPr fontAlgn="base"/>
            <a:r>
              <a:rPr lang="ru-RU" sz="7200" dirty="0" smtClean="0"/>
              <a:t>открытый рот;</a:t>
            </a:r>
          </a:p>
          <a:p>
            <a:pPr fontAlgn="base"/>
            <a:r>
              <a:rPr lang="ru-RU" sz="7200" dirty="0" smtClean="0"/>
              <a:t>различные зубные аномалии;</a:t>
            </a:r>
          </a:p>
          <a:p>
            <a:pPr fontAlgn="base"/>
            <a:r>
              <a:rPr lang="ru-RU" sz="7200" dirty="0" smtClean="0"/>
              <a:t>плоская переносица;</a:t>
            </a:r>
          </a:p>
          <a:p>
            <a:pPr fontAlgn="base"/>
            <a:r>
              <a:rPr lang="ru-RU" sz="7200" dirty="0" smtClean="0"/>
              <a:t>короткий нос.</a:t>
            </a:r>
            <a:endParaRPr lang="ru-RU" sz="7200" dirty="0"/>
          </a:p>
        </p:txBody>
      </p:sp>
      <p:pic>
        <p:nvPicPr>
          <p:cNvPr id="4" name="Рисунок 3" descr="Down-Syndrome-800x416.png"/>
          <p:cNvPicPr>
            <a:picLocks noChangeAspect="1"/>
          </p:cNvPicPr>
          <p:nvPr/>
        </p:nvPicPr>
        <p:blipFill>
          <a:blip r:embed="rId2" cstate="print"/>
          <a:stretch>
            <a:fillRect/>
          </a:stretch>
        </p:blipFill>
        <p:spPr>
          <a:xfrm>
            <a:off x="4355976" y="2852936"/>
            <a:ext cx="4536504" cy="3384376"/>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Развитие психических процессов</a:t>
            </a:r>
            <a:endParaRPr lang="ru-RU" dirty="0"/>
          </a:p>
        </p:txBody>
      </p:sp>
      <p:sp>
        <p:nvSpPr>
          <p:cNvPr id="3" name="Содержимое 2"/>
          <p:cNvSpPr>
            <a:spLocks noGrp="1"/>
          </p:cNvSpPr>
          <p:nvPr>
            <p:ph idx="1"/>
          </p:nvPr>
        </p:nvSpPr>
        <p:spPr/>
        <p:txBody>
          <a:bodyPr>
            <a:normAutofit fontScale="77500" lnSpcReduction="20000"/>
          </a:bodyPr>
          <a:lstStyle/>
          <a:p>
            <a:pPr>
              <a:buNone/>
            </a:pPr>
            <a:r>
              <a:rPr lang="ru-RU" dirty="0" smtClean="0"/>
              <a:t>Факторы, затрудняющие развитие:</a:t>
            </a:r>
          </a:p>
          <a:p>
            <a:r>
              <a:rPr lang="ru-RU" dirty="0" smtClean="0"/>
              <a:t>- Отставание в моторном развитии – в развитии тонкой и общей моторики;</a:t>
            </a:r>
          </a:p>
          <a:p>
            <a:r>
              <a:rPr lang="ru-RU" dirty="0" smtClean="0"/>
              <a:t>- Возможные проблемы со слухом и зрением;</a:t>
            </a:r>
          </a:p>
          <a:p>
            <a:r>
              <a:rPr lang="ru-RU" dirty="0" smtClean="0"/>
              <a:t>- Проблемы с развитием речи;</a:t>
            </a:r>
          </a:p>
          <a:p>
            <a:r>
              <a:rPr lang="ru-RU" dirty="0" smtClean="0"/>
              <a:t>- Слабая кратковременная слуховая память;</a:t>
            </a:r>
          </a:p>
          <a:p>
            <a:r>
              <a:rPr lang="ru-RU" dirty="0" smtClean="0"/>
              <a:t>- Более короткий период концентрации;</a:t>
            </a:r>
          </a:p>
          <a:p>
            <a:r>
              <a:rPr lang="ru-RU" dirty="0" smtClean="0"/>
              <a:t>- Трудности овладения и запоминания новых понятий и навыков;</a:t>
            </a:r>
          </a:p>
          <a:p>
            <a:r>
              <a:rPr lang="ru-RU" dirty="0" smtClean="0"/>
              <a:t>- Трудности с умением обобщать, рассуждать и доказывать;</a:t>
            </a:r>
          </a:p>
          <a:p>
            <a:r>
              <a:rPr lang="ru-RU" dirty="0" smtClean="0"/>
              <a:t>- Трудности с установлением последовательности (действий, явлений, предметов и др.).</a:t>
            </a:r>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Восприятие</a:t>
            </a:r>
            <a:br>
              <a:rPr lang="ru-RU" dirty="0" smtClean="0"/>
            </a:br>
            <a:endParaRPr lang="ru-RU" dirty="0"/>
          </a:p>
        </p:txBody>
      </p:sp>
      <p:sp>
        <p:nvSpPr>
          <p:cNvPr id="3" name="Содержимое 2"/>
          <p:cNvSpPr>
            <a:spLocks noGrp="1"/>
          </p:cNvSpPr>
          <p:nvPr>
            <p:ph idx="1"/>
          </p:nvPr>
        </p:nvSpPr>
        <p:spPr/>
        <p:txBody>
          <a:bodyPr>
            <a:normAutofit fontScale="92500" lnSpcReduction="20000"/>
          </a:bodyPr>
          <a:lstStyle/>
          <a:p>
            <a:r>
              <a:rPr lang="ru-RU" dirty="0" smtClean="0"/>
              <a:t>Для детей с синдромом Дауна характерны трудности восприятия пространства и времени, что мешает им ориентироваться в окружающем мире. Часто даже дети восьми-девяти лет не различают правую и левую стороны, не могут найти в помещении школы свой класс, столовую, туалет. Они ошибаются при определении времени на часах, дней недели, времен года и т.п., значительно позже своих сверстников с нормальным интеллектом начинают различать цвета.</a:t>
            </a: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Мышление</a:t>
            </a:r>
            <a:endParaRPr lang="ru-RU" dirty="0"/>
          </a:p>
        </p:txBody>
      </p:sp>
      <p:sp>
        <p:nvSpPr>
          <p:cNvPr id="3" name="Содержимое 2"/>
          <p:cNvSpPr>
            <a:spLocks noGrp="1"/>
          </p:cNvSpPr>
          <p:nvPr>
            <p:ph idx="1"/>
          </p:nvPr>
        </p:nvSpPr>
        <p:spPr/>
        <p:txBody>
          <a:bodyPr>
            <a:normAutofit fontScale="85000" lnSpcReduction="20000"/>
          </a:bodyPr>
          <a:lstStyle/>
          <a:p>
            <a:r>
              <a:rPr lang="ru-RU" dirty="0" smtClean="0"/>
              <a:t>Основные аспекты мышления, на которые может оказать влияние умственная отсталость:</a:t>
            </a:r>
            <a:br>
              <a:rPr lang="ru-RU" dirty="0" smtClean="0"/>
            </a:br>
            <a:r>
              <a:rPr lang="ru-RU" dirty="0" smtClean="0"/>
              <a:t>  - способность обобщения</a:t>
            </a:r>
            <a:br>
              <a:rPr lang="ru-RU" dirty="0" smtClean="0"/>
            </a:br>
            <a:r>
              <a:rPr lang="ru-RU" dirty="0" smtClean="0"/>
              <a:t>  - абстрактное мышление</a:t>
            </a:r>
            <a:br>
              <a:rPr lang="ru-RU" dirty="0" smtClean="0"/>
            </a:br>
            <a:r>
              <a:rPr lang="ru-RU" dirty="0" smtClean="0"/>
              <a:t>  - процесс переработки получаемой информации на слух</a:t>
            </a:r>
            <a:br>
              <a:rPr lang="ru-RU" dirty="0" smtClean="0"/>
            </a:br>
            <a:r>
              <a:rPr lang="ru-RU" dirty="0" smtClean="0"/>
              <a:t>   - обычно трудно дается понимание значения приставок, суффиксов, окончаний, выражающих оттенки значения слов, грамматические категории (род, время, лицо глагола) и отношения между словами в предложении.</a:t>
            </a: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Внимание</a:t>
            </a:r>
            <a:endParaRPr lang="ru-RU" dirty="0"/>
          </a:p>
        </p:txBody>
      </p:sp>
      <p:sp>
        <p:nvSpPr>
          <p:cNvPr id="3" name="Содержимое 2"/>
          <p:cNvSpPr>
            <a:spLocks noGrp="1"/>
          </p:cNvSpPr>
          <p:nvPr>
            <p:ph idx="1"/>
          </p:nvPr>
        </p:nvSpPr>
        <p:spPr/>
        <p:txBody>
          <a:bodyPr/>
          <a:lstStyle/>
          <a:p>
            <a:r>
              <a:rPr lang="ru-RU" dirty="0" smtClean="0"/>
              <a:t>Неустойчивость активного внимания, повышенная утомляемость и истощаемость.</a:t>
            </a:r>
          </a:p>
          <a:p>
            <a:r>
              <a:rPr lang="ru-RU" dirty="0" smtClean="0"/>
              <a:t> Короткий период концентрации внимания, дети легко отвлекаются.</a:t>
            </a:r>
          </a:p>
          <a:p>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157</TotalTime>
  <Words>1479</Words>
  <Application>Microsoft Office PowerPoint</Application>
  <PresentationFormat>Экран (4:3)</PresentationFormat>
  <Paragraphs>117</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Солнцестояние</vt:lpstr>
      <vt:lpstr>Дети с синдромом Дауна </vt:lpstr>
      <vt:lpstr>Историческая справка</vt:lpstr>
      <vt:lpstr>ПОНЯТИЕ СИНДРОМ ДАУНА </vt:lpstr>
      <vt:lpstr>Факторы и патологии, которые могут привести к синдрому Дауна</vt:lpstr>
      <vt:lpstr>Физические особенности ребенка с синдромом Дауна</vt:lpstr>
      <vt:lpstr>Развитие психических процессов</vt:lpstr>
      <vt:lpstr>Восприятие </vt:lpstr>
      <vt:lpstr>Мышление</vt:lpstr>
      <vt:lpstr>Внимание</vt:lpstr>
      <vt:lpstr>Воображение </vt:lpstr>
      <vt:lpstr>Эмоционально-волевая сфера </vt:lpstr>
      <vt:lpstr>Личность </vt:lpstr>
      <vt:lpstr>Познавательная деятельность детей с синдромом Дауна</vt:lpstr>
      <vt:lpstr>Формирование учебных навыков у детей с синдромом Дауна.</vt:lpstr>
      <vt:lpstr>ЦЕЛИ КОРРЕКЦИОННОЙ РАБОТЫ</vt:lpstr>
      <vt:lpstr> РЕКОМЕНДАЦИИ ПЕДАГОГАМ ПО РАБОТЕ С ДЕТЬМИ С СИНДРОМОМ ДАУНА. </vt:lpstr>
      <vt:lpstr> Рекомендации членам педагогического коллектива по созданию условий успешного обучения детей с синдромом Дауна  </vt:lpstr>
      <vt:lpstr>Слайд 18</vt:lpstr>
      <vt:lpstr>Слайд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Синдром Дауна</dc:title>
  <dc:creator>ASUS</dc:creator>
  <cp:lastModifiedBy>ASUS</cp:lastModifiedBy>
  <cp:revision>11</cp:revision>
  <dcterms:created xsi:type="dcterms:W3CDTF">2021-12-27T12:05:46Z</dcterms:created>
  <dcterms:modified xsi:type="dcterms:W3CDTF">2022-01-18T13:53:19Z</dcterms:modified>
</cp:coreProperties>
</file>